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65" r:id="rId3"/>
    <p:sldId id="268" r:id="rId4"/>
    <p:sldId id="269" r:id="rId5"/>
    <p:sldId id="270" r:id="rId6"/>
    <p:sldId id="271" r:id="rId7"/>
    <p:sldId id="273" r:id="rId8"/>
    <p:sldId id="274" r:id="rId9"/>
    <p:sldId id="275" r:id="rId10"/>
    <p:sldId id="278" r:id="rId11"/>
    <p:sldId id="277" r:id="rId12"/>
    <p:sldId id="279" r:id="rId13"/>
    <p:sldId id="28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BBE0E3"/>
    <a:srgbClr val="1C6FA8"/>
    <a:srgbClr val="DDDDDD"/>
    <a:srgbClr val="808080"/>
    <a:srgbClr val="C0C0C0"/>
    <a:srgbClr val="99FF99"/>
    <a:srgbClr val="0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6057" autoAdjust="0"/>
  </p:normalViewPr>
  <p:slideViewPr>
    <p:cSldViewPr>
      <p:cViewPr varScale="1">
        <p:scale>
          <a:sx n="70" d="100"/>
          <a:sy n="70" d="100"/>
        </p:scale>
        <p:origin x="-5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5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6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</a:rPr>
              <a:t>Status of Mercury Project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pPr algn="ctr"/>
            <a:r>
              <a:rPr lang="en-US" b="1" dirty="0"/>
              <a:t>Report to TEC Committee</a:t>
            </a:r>
          </a:p>
          <a:p>
            <a:pPr algn="ctr"/>
            <a:r>
              <a:rPr lang="en-US" b="1" dirty="0" smtClean="0"/>
              <a:t>June 6-7, 2017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2895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Mass Balance/Source Apportionment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3)  Calc. mass loads for Ohio River point sources.</a:t>
            </a:r>
          </a:p>
          <a:p>
            <a:pPr lvl="2"/>
            <a:r>
              <a:rPr lang="en-US" sz="2200" b="1" dirty="0" smtClean="0"/>
              <a:t>Use existing data in data bases.</a:t>
            </a:r>
          </a:p>
          <a:p>
            <a:pPr lvl="2"/>
            <a:r>
              <a:rPr lang="en-US" sz="2200" b="1" dirty="0" smtClean="0"/>
              <a:t>Extrapolate where </a:t>
            </a:r>
            <a:r>
              <a:rPr lang="en-US" sz="2200" b="1" dirty="0" smtClean="0"/>
              <a:t>appropriate based on SIC codes.</a:t>
            </a:r>
            <a:endParaRPr lang="en-US" sz="2200" b="1" dirty="0" smtClean="0"/>
          </a:p>
          <a:p>
            <a:pPr>
              <a:buNone/>
            </a:pPr>
            <a:endParaRPr lang="en-US" b="1" dirty="0" smtClean="0"/>
          </a:p>
          <a:p>
            <a:pPr marL="457200" indent="-457200">
              <a:buAutoNum type="arabicParenR" startAt="4"/>
            </a:pPr>
            <a:r>
              <a:rPr lang="en-US" b="1" dirty="0" smtClean="0"/>
              <a:t>Calc. mass loads for </a:t>
            </a:r>
            <a:r>
              <a:rPr lang="en-US" b="1" dirty="0" err="1" smtClean="0"/>
              <a:t>trib</a:t>
            </a:r>
            <a:r>
              <a:rPr lang="en-US" b="1" dirty="0" smtClean="0"/>
              <a:t> point sources.</a:t>
            </a:r>
          </a:p>
          <a:p>
            <a:pPr marL="342900" lvl="2" indent="-342900">
              <a:buNone/>
            </a:pPr>
            <a:r>
              <a:rPr lang="en-US" b="1" dirty="0" smtClean="0"/>
              <a:t>		</a:t>
            </a:r>
          </a:p>
          <a:p>
            <a:pPr>
              <a:buNone/>
            </a:pPr>
            <a:r>
              <a:rPr lang="en-US" b="1" dirty="0" smtClean="0"/>
              <a:t>5)  Estimate atmospheric deposition on sub-         	watershed basis.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6)  Putting </a:t>
            </a:r>
            <a:r>
              <a:rPr lang="en-US" b="1" dirty="0" smtClean="0"/>
              <a:t>It All Together.</a:t>
            </a:r>
            <a:endParaRPr lang="en-US" sz="2200" b="1" dirty="0" smtClean="0"/>
          </a:p>
          <a:p>
            <a:pPr lvl="2"/>
            <a:r>
              <a:rPr lang="en-US" sz="2200" b="1" dirty="0" smtClean="0"/>
              <a:t>Estimate percent contribution from all sources.</a:t>
            </a:r>
          </a:p>
          <a:p>
            <a:pPr lvl="2">
              <a:buNone/>
            </a:pPr>
            <a:endParaRPr lang="en-US" sz="2200" b="1" dirty="0" smtClean="0"/>
          </a:p>
          <a:p>
            <a:endParaRPr lang="en-US" sz="28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58200" cy="1143000"/>
          </a:xfrm>
        </p:spPr>
        <p:txBody>
          <a:bodyPr/>
          <a:lstStyle/>
          <a:p>
            <a:r>
              <a:rPr lang="en-US" b="1" dirty="0" smtClean="0"/>
              <a:t>What is Known About Ohio River Point 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5410200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569 permitted discharges (not general permits).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26 have Hg effluent limits; 88 monitoring </a:t>
            </a:r>
            <a:r>
              <a:rPr lang="en-US" sz="2200" b="1" dirty="0" err="1" smtClean="0"/>
              <a:t>reqs</a:t>
            </a:r>
            <a:r>
              <a:rPr lang="en-US" sz="2200" b="1" dirty="0" smtClean="0"/>
              <a:t>.</a:t>
            </a:r>
          </a:p>
          <a:p>
            <a:endParaRPr lang="en-US" sz="2200" b="1" dirty="0" smtClean="0"/>
          </a:p>
          <a:p>
            <a:r>
              <a:rPr lang="en-US" sz="2200" b="1" dirty="0" smtClean="0">
                <a:solidFill>
                  <a:srgbClr val="000099"/>
                </a:solidFill>
              </a:rPr>
              <a:t>177 </a:t>
            </a:r>
            <a:r>
              <a:rPr lang="en-US" sz="2200" b="1" dirty="0" smtClean="0">
                <a:solidFill>
                  <a:srgbClr val="000099"/>
                </a:solidFill>
              </a:rPr>
              <a:t>WWTPs; 10 have limits; 44 have DMR </a:t>
            </a:r>
            <a:r>
              <a:rPr lang="en-US" sz="2200" b="1" dirty="0" smtClean="0">
                <a:solidFill>
                  <a:srgbClr val="000099"/>
                </a:solidFill>
              </a:rPr>
              <a:t>data</a:t>
            </a:r>
            <a:r>
              <a:rPr lang="en-US" sz="2200" b="1" dirty="0" smtClean="0">
                <a:solidFill>
                  <a:srgbClr val="000099"/>
                </a:solidFill>
              </a:rPr>
              <a:t>.</a:t>
            </a:r>
          </a:p>
          <a:p>
            <a:pPr>
              <a:buNone/>
            </a:pPr>
            <a:r>
              <a:rPr lang="en-US" sz="2200" b="1" dirty="0" smtClean="0"/>
              <a:t>	</a:t>
            </a:r>
            <a:r>
              <a:rPr lang="en-US" sz="2200" b="1" dirty="0" smtClean="0">
                <a:solidFill>
                  <a:srgbClr val="000099"/>
                </a:solidFill>
              </a:rPr>
              <a:t>Will extrapolate to the WWTPs without data.</a:t>
            </a:r>
            <a:endParaRPr lang="en-US" sz="2200" b="1" dirty="0" smtClean="0">
              <a:solidFill>
                <a:srgbClr val="000099"/>
              </a:solidFill>
            </a:endParaRPr>
          </a:p>
          <a:p>
            <a:pPr>
              <a:buNone/>
            </a:pP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1430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81000" y="95250"/>
          <a:ext cx="8534400" cy="6400800"/>
        </p:xfrm>
        <a:graphic>
          <a:graphicData uri="http://schemas.openxmlformats.org/presentationml/2006/ole">
            <p:oleObj spid="_x0000_s1025" name="Slide" r:id="rId3" imgW="4570330" imgH="3427437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8686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b="1" dirty="0" smtClean="0"/>
              <a:t>Project Timeline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609600" y="990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382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Committee Charge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lvl="1"/>
            <a:r>
              <a:rPr lang="en-US" sz="2400" b="1" dirty="0" smtClean="0"/>
              <a:t>Identify what is known and unknown about mercury.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Determine the value and costs of addressing the unknowns.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Make recommendations for studies to the Commission.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Committee Background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0763"/>
          </a:xfrm>
        </p:spPr>
        <p:txBody>
          <a:bodyPr/>
          <a:lstStyle/>
          <a:p>
            <a:pPr lvl="1"/>
            <a:r>
              <a:rPr lang="en-US" sz="2400" b="1" dirty="0" smtClean="0"/>
              <a:t>Ad Hoc Established June, 2015.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Held 5 conference calls.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1 in-person meeting at ORSANCO Aug. 3.</a:t>
            </a:r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762000"/>
          </a:xfrm>
        </p:spPr>
        <p:txBody>
          <a:bodyPr/>
          <a:lstStyle/>
          <a:p>
            <a:r>
              <a:rPr lang="en-US" b="1" dirty="0" smtClean="0"/>
              <a:t>Committee Background (cont.)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5638800"/>
          </a:xfrm>
        </p:spPr>
        <p:txBody>
          <a:bodyPr/>
          <a:lstStyle/>
          <a:p>
            <a:pPr lvl="1"/>
            <a:r>
              <a:rPr lang="en-US" sz="2400" b="1" dirty="0" smtClean="0"/>
              <a:t>Identified available outside data.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Completed comprehensive literature review.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Completed background report based on lit. review.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 smtClean="0"/>
              <a:t>Identified and prioritized information needs.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 smtClean="0"/>
              <a:t>Identified a project and schedule to fill in information gaps.</a:t>
            </a:r>
            <a:endParaRPr lang="en-US" sz="2400" b="1" dirty="0" smtClean="0"/>
          </a:p>
          <a:p>
            <a:pPr lvl="1"/>
            <a:endParaRPr lang="en-US" sz="2400" b="1" dirty="0"/>
          </a:p>
          <a:p>
            <a:pPr lvl="1"/>
            <a:endParaRPr lang="en-US" sz="24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304800" y="533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762000"/>
          </a:xfrm>
        </p:spPr>
        <p:txBody>
          <a:bodyPr/>
          <a:lstStyle/>
          <a:p>
            <a:r>
              <a:rPr lang="en-US" b="1" dirty="0" smtClean="0"/>
              <a:t>Committee Membership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533400"/>
            <a:ext cx="8534400" cy="5943600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Stuart Bruny			</a:t>
            </a:r>
            <a:r>
              <a:rPr lang="en-US" sz="1800" dirty="0" smtClean="0">
                <a:solidFill>
                  <a:srgbClr val="000099"/>
                </a:solidFill>
              </a:rPr>
              <a:t>OH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George Elmaraghy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Erich Emery			</a:t>
            </a:r>
            <a:r>
              <a:rPr lang="en-US" sz="1800" dirty="0" smtClean="0">
                <a:solidFill>
                  <a:srgbClr val="000099"/>
                </a:solidFill>
              </a:rPr>
              <a:t>US Army Corps of Engineers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Tom FitzGerald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Madeline Fleisher		</a:t>
            </a:r>
            <a:r>
              <a:rPr lang="en-US" sz="1800" dirty="0" smtClean="0">
                <a:solidFill>
                  <a:srgbClr val="000099"/>
                </a:solidFill>
              </a:rPr>
              <a:t>Environmental Law &amp; Policy Center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Toby Frevert			</a:t>
            </a:r>
            <a:r>
              <a:rPr lang="en-US" sz="1800" dirty="0" smtClean="0">
                <a:solidFill>
                  <a:srgbClr val="000099"/>
                </a:solidFill>
              </a:rPr>
              <a:t>IL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Tim Henry			</a:t>
            </a:r>
            <a:r>
              <a:rPr lang="en-US" sz="1800" dirty="0" smtClean="0">
                <a:solidFill>
                  <a:srgbClr val="000099"/>
                </a:solidFill>
              </a:rPr>
              <a:t>USEPA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John Kupke (Chair)		</a:t>
            </a:r>
            <a:r>
              <a:rPr lang="en-US" sz="1800" dirty="0" smtClean="0">
                <a:solidFill>
                  <a:srgbClr val="000099"/>
                </a:solidFill>
              </a:rPr>
              <a:t>IN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Paul Novak			</a:t>
            </a:r>
            <a:r>
              <a:rPr lang="en-US" sz="1800" dirty="0" smtClean="0">
                <a:solidFill>
                  <a:srgbClr val="000099"/>
                </a:solidFill>
              </a:rPr>
              <a:t>IDEM/TEC NPDES Chair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Eric Nygaard			</a:t>
            </a:r>
            <a:r>
              <a:rPr lang="en-US" sz="1800" dirty="0" smtClean="0">
                <a:solidFill>
                  <a:srgbClr val="000099"/>
                </a:solidFill>
              </a:rPr>
              <a:t>OEPA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Ron Potesta			</a:t>
            </a:r>
            <a:r>
              <a:rPr lang="en-US" sz="1800" dirty="0" smtClean="0">
                <a:solidFill>
                  <a:srgbClr val="000099"/>
                </a:solidFill>
              </a:rPr>
              <a:t>WV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Rob Reash			</a:t>
            </a:r>
            <a:r>
              <a:rPr lang="en-US" sz="1800" dirty="0" smtClean="0">
                <a:solidFill>
                  <a:srgbClr val="000099"/>
                </a:solidFill>
              </a:rPr>
              <a:t>Power Industry Advisory Committee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Martin Risch			</a:t>
            </a:r>
            <a:r>
              <a:rPr lang="en-US" sz="1800" dirty="0" smtClean="0">
                <a:solidFill>
                  <a:srgbClr val="000099"/>
                </a:solidFill>
              </a:rPr>
              <a:t>USGS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Mike Wilson			</a:t>
            </a:r>
            <a:r>
              <a:rPr lang="en-US" sz="1800" dirty="0" smtClean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Doug Conroe			</a:t>
            </a:r>
            <a:r>
              <a:rPr lang="en-US" sz="1800" dirty="0" smtClean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Jessica Dexter		</a:t>
            </a:r>
            <a:r>
              <a:rPr lang="en-US" sz="1800" dirty="0" smtClean="0">
                <a:solidFill>
                  <a:srgbClr val="000099"/>
                </a:solidFill>
              </a:rPr>
              <a:t>ELPC		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Eileen Hack			</a:t>
            </a:r>
            <a:r>
              <a:rPr lang="en-US" sz="1800" dirty="0" smtClean="0">
                <a:solidFill>
                  <a:srgbClr val="000099"/>
                </a:solidFill>
              </a:rPr>
              <a:t>IDEM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Ron Lovan			</a:t>
            </a:r>
            <a:r>
              <a:rPr lang="en-US" sz="1800" dirty="0" smtClean="0">
                <a:solidFill>
                  <a:srgbClr val="000099"/>
                </a:solidFill>
              </a:rPr>
              <a:t>Commission Chairman (Kentucky)</a:t>
            </a:r>
            <a:endParaRPr lang="en-US" sz="1800" dirty="0">
              <a:solidFill>
                <a:srgbClr val="000099"/>
              </a:solidFill>
            </a:endParaRPr>
          </a:p>
          <a:p>
            <a:pPr>
              <a:buNone/>
            </a:pPr>
            <a:endParaRPr lang="en-US" sz="1800" b="1" dirty="0" smtClean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04800" y="5154304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Identified Information Needs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0763"/>
          </a:xfrm>
        </p:spPr>
        <p:txBody>
          <a:bodyPr/>
          <a:lstStyle/>
          <a:p>
            <a:r>
              <a:rPr lang="en-US" b="1" dirty="0" smtClean="0"/>
              <a:t>Priority #1:	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Mass Balance to quantify and apportion sources of mercury in Ohio River. 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Are point sources are having an impact and what is the magnitude of the impact?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These questions would lead towards development of appropriate management scenarios.</a:t>
            </a:r>
          </a:p>
          <a:p>
            <a:endParaRPr lang="en-US" b="1" dirty="0" smtClean="0"/>
          </a:p>
          <a:p>
            <a:pPr lvl="1">
              <a:buNone/>
            </a:pPr>
            <a:endParaRPr lang="en-US" sz="24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/>
          <a:lstStyle/>
          <a:p>
            <a:pPr algn="ctr"/>
            <a:r>
              <a:rPr lang="en-US" b="1" i="1" dirty="0" smtClean="0"/>
              <a:t>Aspects of the Mercury Mass Balance Study</a:t>
            </a:r>
            <a:endParaRPr lang="en-US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5638800"/>
          </a:xfrm>
        </p:spPr>
        <p:txBody>
          <a:bodyPr/>
          <a:lstStyle/>
          <a:p>
            <a:r>
              <a:rPr lang="en-US" b="1" dirty="0" smtClean="0"/>
              <a:t>Considered various approaches.</a:t>
            </a:r>
          </a:p>
          <a:p>
            <a:endParaRPr lang="en-US" b="1" dirty="0" smtClean="0"/>
          </a:p>
          <a:p>
            <a:r>
              <a:rPr lang="en-US" b="1" dirty="0" smtClean="0"/>
              <a:t>Decided on a point source focus.</a:t>
            </a:r>
          </a:p>
          <a:p>
            <a:endParaRPr lang="en-US" b="1" dirty="0" smtClean="0"/>
          </a:p>
          <a:p>
            <a:r>
              <a:rPr lang="en-US" b="1" dirty="0" smtClean="0"/>
              <a:t>Relies heavily on existing studies and information.</a:t>
            </a:r>
          </a:p>
          <a:p>
            <a:endParaRPr lang="en-US" b="1" dirty="0" smtClean="0"/>
          </a:p>
          <a:p>
            <a:r>
              <a:rPr lang="en-US" b="1" dirty="0" smtClean="0"/>
              <a:t>Very low cost project.  Completed with existing staff.  No special studies/surveys/projects needed to complete the effort.</a:t>
            </a:r>
            <a:endParaRPr lang="en-US" b="1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62000" y="1600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Mass Balance/Source Apportionment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 Calculate mass loads in Ohio River.</a:t>
            </a:r>
          </a:p>
          <a:p>
            <a:pPr lvl="2"/>
            <a:r>
              <a:rPr lang="en-US" sz="2200" b="1" dirty="0" smtClean="0"/>
              <a:t>Based on existing </a:t>
            </a:r>
            <a:r>
              <a:rPr lang="en-US" sz="2200" b="1" dirty="0" err="1" smtClean="0"/>
              <a:t>mainstem</a:t>
            </a:r>
            <a:r>
              <a:rPr lang="en-US" sz="2200" b="1" dirty="0" smtClean="0"/>
              <a:t> studies</a:t>
            </a:r>
            <a:r>
              <a:rPr lang="en-US" sz="2200" b="1" dirty="0" smtClean="0"/>
              <a:t>.</a:t>
            </a:r>
          </a:p>
          <a:p>
            <a:pPr lvl="2"/>
            <a:r>
              <a:rPr lang="en-US" sz="2200" b="1" dirty="0" smtClean="0"/>
              <a:t>Bottom of each pool where data allows.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smtClean="0"/>
              <a:t>2)  Calculate mass loads from 15 largest </a:t>
            </a:r>
            <a:r>
              <a:rPr lang="en-US" b="1" dirty="0" err="1" smtClean="0"/>
              <a:t>tribs</a:t>
            </a:r>
            <a:r>
              <a:rPr lang="en-US" b="1" dirty="0" smtClean="0"/>
              <a:t>.</a:t>
            </a:r>
          </a:p>
          <a:p>
            <a:pPr lvl="2"/>
            <a:r>
              <a:rPr lang="en-US" sz="2200" b="1" dirty="0" smtClean="0"/>
              <a:t>Accounts for approx. 85% of watershed.</a:t>
            </a:r>
          </a:p>
          <a:p>
            <a:pPr lvl="2"/>
            <a:r>
              <a:rPr lang="en-US" sz="2200" b="1" dirty="0" smtClean="0"/>
              <a:t>Includes ~85% of atmospheric deposition.</a:t>
            </a:r>
          </a:p>
          <a:p>
            <a:pPr lvl="2"/>
            <a:r>
              <a:rPr lang="en-US" sz="2200" b="1" dirty="0" smtClean="0"/>
              <a:t>Based on current sampling effort</a:t>
            </a:r>
            <a:r>
              <a:rPr lang="en-US" sz="2200" b="1" dirty="0" smtClean="0"/>
              <a:t>.</a:t>
            </a:r>
            <a:endParaRPr lang="en-US" sz="22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Tributary Loads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6" y="914400"/>
            <a:ext cx="8832274" cy="5715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592</TotalTime>
  <Words>309</Words>
  <Application>Microsoft Office PowerPoint</Application>
  <PresentationFormat>On-screen Show (4:3)</PresentationFormat>
  <Paragraphs>101</Paragraphs>
  <Slides>13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Selling points presentation</vt:lpstr>
      <vt:lpstr>Slide</vt:lpstr>
      <vt:lpstr>Status of Mercury Project</vt:lpstr>
      <vt:lpstr>Committee Charge</vt:lpstr>
      <vt:lpstr>Committee Background</vt:lpstr>
      <vt:lpstr>Committee Background (cont.)</vt:lpstr>
      <vt:lpstr>Committee Membership</vt:lpstr>
      <vt:lpstr>Identified Information Needs</vt:lpstr>
      <vt:lpstr>Aspects of the Mercury Mass Balance Study</vt:lpstr>
      <vt:lpstr>Mass Balance/Source Apportionment</vt:lpstr>
      <vt:lpstr>Tributary Loads</vt:lpstr>
      <vt:lpstr>Mass Balance/Source Apportionment (cont.)</vt:lpstr>
      <vt:lpstr>What is Known About Ohio River Point Sources</vt:lpstr>
      <vt:lpstr>Slide 12</vt:lpstr>
      <vt:lpstr>Project Timeline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Jason Heath</cp:lastModifiedBy>
  <cp:revision>90</cp:revision>
  <dcterms:created xsi:type="dcterms:W3CDTF">2016-09-16T13:54:06Z</dcterms:created>
  <dcterms:modified xsi:type="dcterms:W3CDTF">2017-06-01T18:36:47Z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